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2" r:id="rId17"/>
    <p:sldId id="274" r:id="rId18"/>
    <p:sldId id="275" r:id="rId19"/>
    <p:sldId id="276" r:id="rId20"/>
    <p:sldId id="278" r:id="rId21"/>
    <p:sldId id="279" r:id="rId22"/>
    <p:sldId id="280" r:id="rId23"/>
    <p:sldId id="277" r:id="rId24"/>
    <p:sldId id="281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4BDE7-DBA0-4AFF-8E8D-F1E1C73C168A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23563-5C68-49A1-A0E5-CF500662BF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58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3563-5C68-49A1-A0E5-CF500662BFD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26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E69-5B9F-4C20-B7F9-CD74946EA94F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B83F-6668-4890-83D1-11ADB0C9702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E69-5B9F-4C20-B7F9-CD74946EA94F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B83F-6668-4890-83D1-11ADB0C9702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E69-5B9F-4C20-B7F9-CD74946EA94F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B83F-6668-4890-83D1-11ADB0C9702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E69-5B9F-4C20-B7F9-CD74946EA94F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B83F-6668-4890-83D1-11ADB0C9702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E69-5B9F-4C20-B7F9-CD74946EA94F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B83F-6668-4890-83D1-11ADB0C9702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E69-5B9F-4C20-B7F9-CD74946EA94F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B83F-6668-4890-83D1-11ADB0C9702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E69-5B9F-4C20-B7F9-CD74946EA94F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B83F-6668-4890-83D1-11ADB0C9702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E69-5B9F-4C20-B7F9-CD74946EA94F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B83F-6668-4890-83D1-11ADB0C9702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E69-5B9F-4C20-B7F9-CD74946EA94F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B83F-6668-4890-83D1-11ADB0C9702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E69-5B9F-4C20-B7F9-CD74946EA94F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B83F-6668-4890-83D1-11ADB0C9702A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E69-5B9F-4C20-B7F9-CD74946EA94F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2B83F-6668-4890-83D1-11ADB0C9702A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7C2B83F-6668-4890-83D1-11ADB0C9702A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AD93E69-5B9F-4C20-B7F9-CD74946EA94F}" type="datetimeFigureOut">
              <a:rPr lang="nl-NL" smtClean="0"/>
              <a:t>20-9-2016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Gebitskenmerken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 1 Namen en begrippen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2066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38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340768"/>
            <a:ext cx="6777317" cy="4419853"/>
          </a:xfrm>
        </p:spPr>
        <p:txBody>
          <a:bodyPr>
            <a:normAutofit/>
          </a:bodyPr>
          <a:lstStyle/>
          <a:p>
            <a:r>
              <a:rPr lang="nl-NL" dirty="0" smtClean="0"/>
              <a:t>Gebitselementen zijn in de kaak bevestigd met de wortel</a:t>
            </a:r>
          </a:p>
          <a:p>
            <a:r>
              <a:rPr lang="nl-NL" dirty="0" smtClean="0"/>
              <a:t>Vanuit de wortel lopen vezels naar het kaakbot (verbind)</a:t>
            </a:r>
          </a:p>
          <a:p>
            <a:r>
              <a:rPr lang="nl-NL" dirty="0" smtClean="0"/>
              <a:t>De vezels zorgen ervoor dat het element op zijn plek gehouden</a:t>
            </a:r>
          </a:p>
          <a:p>
            <a:r>
              <a:rPr lang="nl-NL" dirty="0" smtClean="0"/>
              <a:t>We hebben tanden en kiezen in de boven en onderkaak (OK/BK)</a:t>
            </a:r>
          </a:p>
          <a:p>
            <a:pPr marL="114300" indent="0">
              <a:buNone/>
            </a:pPr>
            <a:endParaRPr lang="nl-NL" dirty="0" smtClean="0"/>
          </a:p>
          <a:p>
            <a:pPr marL="114300" indent="0">
              <a:buNone/>
            </a:pPr>
            <a:r>
              <a:rPr lang="nl-NL" dirty="0" smtClean="0"/>
              <a:t>De elementen staan niet altijd in een rechte </a:t>
            </a:r>
          </a:p>
          <a:p>
            <a:pPr marL="114300" indent="0">
              <a:buNone/>
            </a:pPr>
            <a:r>
              <a:rPr lang="nl-NL" b="1" dirty="0" err="1" smtClean="0"/>
              <a:t>tandboog</a:t>
            </a:r>
            <a:endParaRPr lang="nl-NL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43"/>
          <a:stretch/>
        </p:blipFill>
        <p:spPr bwMode="auto">
          <a:xfrm>
            <a:off x="6444208" y="4077072"/>
            <a:ext cx="1623467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7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/>
          <a:lstStyle/>
          <a:p>
            <a:r>
              <a:rPr lang="nl-NL" dirty="0" smtClean="0"/>
              <a:t>Morfologie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/>
          <a:lstStyle/>
          <a:p>
            <a:r>
              <a:rPr lang="nl-NL" dirty="0" smtClean="0"/>
              <a:t>Elementen</a:t>
            </a:r>
            <a:r>
              <a:rPr lang="nl-NL" dirty="0"/>
              <a:t> </a:t>
            </a:r>
            <a:r>
              <a:rPr lang="nl-NL" dirty="0" smtClean="0"/>
              <a:t>zijn verschillend van vorm en grootte</a:t>
            </a:r>
          </a:p>
          <a:p>
            <a:endParaRPr lang="nl-NL" dirty="0" smtClean="0"/>
          </a:p>
          <a:p>
            <a:r>
              <a:rPr lang="nl-NL" b="1" dirty="0" smtClean="0"/>
              <a:t>Morfologische</a:t>
            </a:r>
            <a:r>
              <a:rPr lang="nl-NL" dirty="0" smtClean="0"/>
              <a:t> ( = uiterlijk) kenmerken verschillend</a:t>
            </a:r>
          </a:p>
          <a:p>
            <a:r>
              <a:rPr lang="nl-NL" dirty="0" smtClean="0"/>
              <a:t>Elk element heeft andere morfologische kenmerken</a:t>
            </a:r>
          </a:p>
          <a:p>
            <a:pPr marL="114300" indent="0">
              <a:buNone/>
            </a:pPr>
            <a:endParaRPr lang="nl-NL" dirty="0" smtClean="0"/>
          </a:p>
          <a:p>
            <a:r>
              <a:rPr lang="nl-NL" dirty="0" smtClean="0"/>
              <a:t>Van elkaar onderscheiden!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68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7643192" cy="1008112"/>
          </a:xfrm>
        </p:spPr>
        <p:txBody>
          <a:bodyPr/>
          <a:lstStyle/>
          <a:p>
            <a:r>
              <a:rPr lang="nl-NL" sz="4100" dirty="0" smtClean="0"/>
              <a:t>Even de kenmerken, zie afbeelding lesboek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988840"/>
            <a:ext cx="8136904" cy="4411960"/>
          </a:xfrm>
        </p:spPr>
        <p:txBody>
          <a:bodyPr/>
          <a:lstStyle/>
          <a:p>
            <a:r>
              <a:rPr lang="nl-NL" dirty="0" smtClean="0"/>
              <a:t>De kronen van tanden en kiezen worden onderverdeeld in</a:t>
            </a:r>
          </a:p>
          <a:p>
            <a:pPr marL="114300" indent="0">
              <a:buNone/>
            </a:pPr>
            <a:r>
              <a:rPr lang="nl-NL" dirty="0"/>
              <a:t> </a:t>
            </a:r>
            <a:r>
              <a:rPr lang="nl-NL" dirty="0" smtClean="0"/>
              <a:t>    5 vlakken </a:t>
            </a:r>
          </a:p>
          <a:p>
            <a:pPr marL="114300" indent="0">
              <a:buNone/>
            </a:pPr>
            <a:r>
              <a:rPr lang="nl-NL" dirty="0"/>
              <a:t> </a:t>
            </a:r>
            <a:r>
              <a:rPr lang="nl-NL" dirty="0" smtClean="0"/>
              <a:t>   (4 zijvlakken + 1 bovenvlak)</a:t>
            </a:r>
          </a:p>
          <a:p>
            <a:pPr marL="114300" indent="0">
              <a:buNone/>
            </a:pPr>
            <a:endParaRPr lang="nl-NL" dirty="0" smtClean="0"/>
          </a:p>
          <a:p>
            <a:r>
              <a:rPr lang="nl-NL" dirty="0" smtClean="0"/>
              <a:t>Kronen van </a:t>
            </a:r>
            <a:r>
              <a:rPr lang="nl-NL" dirty="0" err="1" smtClean="0"/>
              <a:t>incisieven</a:t>
            </a:r>
            <a:r>
              <a:rPr lang="nl-NL" dirty="0"/>
              <a:t> </a:t>
            </a:r>
            <a:r>
              <a:rPr lang="nl-NL" dirty="0" smtClean="0"/>
              <a:t>en </a:t>
            </a:r>
            <a:r>
              <a:rPr lang="nl-NL" dirty="0" err="1" smtClean="0"/>
              <a:t>cuspidaten</a:t>
            </a:r>
            <a:r>
              <a:rPr lang="nl-NL" dirty="0" smtClean="0"/>
              <a:t> hebben 4 zijvlakken en een </a:t>
            </a:r>
            <a:r>
              <a:rPr lang="nl-NL" dirty="0" err="1" smtClean="0"/>
              <a:t>snijrand</a:t>
            </a:r>
            <a:r>
              <a:rPr lang="nl-NL" dirty="0" smtClean="0"/>
              <a:t>.</a:t>
            </a:r>
          </a:p>
          <a:p>
            <a:endParaRPr lang="nl-NL" dirty="0" smtClean="0"/>
          </a:p>
          <a:p>
            <a:r>
              <a:rPr lang="nl-NL" dirty="0" smtClean="0"/>
              <a:t>Alle vlakken worden benoemd naar de plaats waarop ze zich bevinden op het element </a:t>
            </a:r>
          </a:p>
        </p:txBody>
      </p:sp>
    </p:spTree>
    <p:extLst>
      <p:ext uri="{BB962C8B-B14F-4D97-AF65-F5344CB8AC3E}">
        <p14:creationId xmlns:p14="http://schemas.microsoft.com/office/powerpoint/2010/main" val="137013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Zijvlakken (buitenkant)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484784"/>
            <a:ext cx="6777317" cy="4896544"/>
          </a:xfrm>
        </p:spPr>
        <p:txBody>
          <a:bodyPr>
            <a:normAutofit fontScale="85000" lnSpcReduction="20000"/>
          </a:bodyPr>
          <a:lstStyle/>
          <a:p>
            <a:endParaRPr lang="nl-NL" dirty="0" smtClean="0"/>
          </a:p>
          <a:p>
            <a:pPr marL="114300" indent="0">
              <a:buNone/>
            </a:pPr>
            <a:r>
              <a:rPr lang="nl-NL" dirty="0" smtClean="0"/>
              <a:t>De </a:t>
            </a:r>
            <a:r>
              <a:rPr lang="nl-NL" dirty="0"/>
              <a:t>v</a:t>
            </a:r>
            <a:r>
              <a:rPr lang="nl-NL" dirty="0" smtClean="0"/>
              <a:t>lakken van </a:t>
            </a:r>
            <a:r>
              <a:rPr lang="nl-NL" dirty="0" err="1" smtClean="0"/>
              <a:t>incisieven</a:t>
            </a:r>
            <a:r>
              <a:rPr lang="nl-NL" dirty="0" smtClean="0"/>
              <a:t> en </a:t>
            </a:r>
            <a:r>
              <a:rPr lang="nl-NL" dirty="0" err="1" smtClean="0"/>
              <a:t>cuspidaten</a:t>
            </a:r>
            <a:r>
              <a:rPr lang="nl-NL" dirty="0" smtClean="0"/>
              <a:t> die naar de lip toe wijzen heten labiale vlakken</a:t>
            </a:r>
          </a:p>
          <a:p>
            <a:pPr marL="114300" indent="0">
              <a:buNone/>
            </a:pPr>
            <a:r>
              <a:rPr lang="nl-NL" b="1" dirty="0" err="1"/>
              <a:t>l</a:t>
            </a:r>
            <a:r>
              <a:rPr lang="nl-NL" b="1" dirty="0" err="1" smtClean="0"/>
              <a:t>abium</a:t>
            </a:r>
            <a:r>
              <a:rPr lang="nl-NL" dirty="0" smtClean="0"/>
              <a:t> = lip</a:t>
            </a:r>
          </a:p>
          <a:p>
            <a:pPr marL="114300" indent="0">
              <a:buNone/>
            </a:pPr>
            <a:endParaRPr lang="nl-NL" dirty="0" smtClean="0"/>
          </a:p>
          <a:p>
            <a:pPr marL="114300" indent="0">
              <a:buNone/>
            </a:pPr>
            <a:r>
              <a:rPr lang="nl-NL" dirty="0" smtClean="0"/>
              <a:t>Premolaren en molaren hebben buccale vlakken </a:t>
            </a:r>
          </a:p>
          <a:p>
            <a:pPr marL="114300" indent="0">
              <a:buNone/>
            </a:pPr>
            <a:r>
              <a:rPr lang="nl-NL" dirty="0" smtClean="0"/>
              <a:t>(</a:t>
            </a:r>
            <a:r>
              <a:rPr lang="nl-NL" b="1" dirty="0" err="1" smtClean="0"/>
              <a:t>bucca</a:t>
            </a:r>
            <a:r>
              <a:rPr lang="nl-NL" dirty="0" smtClean="0"/>
              <a:t>=wang</a:t>
            </a:r>
            <a:r>
              <a:rPr lang="nl-NL" dirty="0" smtClean="0"/>
              <a:t>)</a:t>
            </a:r>
          </a:p>
          <a:p>
            <a:pPr marL="114300" indent="0">
              <a:buNone/>
            </a:pPr>
            <a:endParaRPr lang="nl-NL" dirty="0" smtClean="0"/>
          </a:p>
          <a:p>
            <a:pPr marL="114300" indent="0">
              <a:buNone/>
            </a:pPr>
            <a:r>
              <a:rPr lang="nl-NL" dirty="0" smtClean="0"/>
              <a:t>Mediaan lijn is middenlijn ;pag. 7</a:t>
            </a:r>
          </a:p>
          <a:p>
            <a:pPr marL="114300" indent="0">
              <a:buNone/>
            </a:pPr>
            <a:endParaRPr lang="nl-NL" dirty="0" smtClean="0"/>
          </a:p>
          <a:p>
            <a:pPr marL="114300" indent="0">
              <a:buNone/>
            </a:pPr>
            <a:r>
              <a:rPr lang="nl-NL" dirty="0" smtClean="0"/>
              <a:t>Bij alle elementen in de onderkaak heten de vlakken die naar de tong wijzen linguale vlakken </a:t>
            </a:r>
          </a:p>
          <a:p>
            <a:pPr marL="114300" indent="0">
              <a:buNone/>
            </a:pPr>
            <a:r>
              <a:rPr lang="nl-NL" dirty="0" smtClean="0"/>
              <a:t>(</a:t>
            </a:r>
            <a:r>
              <a:rPr lang="nl-NL" b="1" dirty="0" smtClean="0"/>
              <a:t>lingua</a:t>
            </a:r>
            <a:r>
              <a:rPr lang="nl-NL" dirty="0" smtClean="0"/>
              <a:t> = tong)</a:t>
            </a:r>
          </a:p>
          <a:p>
            <a:endParaRPr lang="nl-NL" dirty="0" smtClean="0"/>
          </a:p>
          <a:p>
            <a:pPr marL="114300" indent="0">
              <a:buNone/>
            </a:pPr>
            <a:r>
              <a:rPr lang="nl-NL" dirty="0" smtClean="0"/>
              <a:t>Bij de elementen in de bovenkaak wijzen de binnenste vlakken naar het gehemelte en worden </a:t>
            </a:r>
            <a:r>
              <a:rPr lang="nl-NL" dirty="0" err="1" smtClean="0"/>
              <a:t>palatinale</a:t>
            </a:r>
            <a:r>
              <a:rPr lang="nl-NL" dirty="0" smtClean="0"/>
              <a:t> vlakken genoemd </a:t>
            </a:r>
            <a:r>
              <a:rPr lang="nl-NL" dirty="0"/>
              <a:t>(</a:t>
            </a:r>
            <a:r>
              <a:rPr lang="nl-NL" b="1" dirty="0" smtClean="0"/>
              <a:t>palatum</a:t>
            </a:r>
            <a:r>
              <a:rPr lang="nl-NL" dirty="0" smtClean="0"/>
              <a:t> =gehemelte)</a:t>
            </a:r>
          </a:p>
        </p:txBody>
      </p:sp>
    </p:spTree>
    <p:extLst>
      <p:ext uri="{BB962C8B-B14F-4D97-AF65-F5344CB8AC3E}">
        <p14:creationId xmlns:p14="http://schemas.microsoft.com/office/powerpoint/2010/main" val="287970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19"/>
            <a:ext cx="7389838" cy="5519571"/>
          </a:xfrm>
        </p:spPr>
      </p:pic>
    </p:spTree>
    <p:extLst>
      <p:ext uri="{BB962C8B-B14F-4D97-AF65-F5344CB8AC3E}">
        <p14:creationId xmlns:p14="http://schemas.microsoft.com/office/powerpoint/2010/main" val="23296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Voorste en achterste vlakken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772816"/>
            <a:ext cx="7425273" cy="4059813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Vlakken die </a:t>
            </a:r>
            <a:r>
              <a:rPr lang="nl-NL" b="1" dirty="0" smtClean="0"/>
              <a:t>elkaar raken </a:t>
            </a:r>
            <a:r>
              <a:rPr lang="nl-NL" dirty="0" smtClean="0"/>
              <a:t>in dezelfde kaak heten de </a:t>
            </a:r>
            <a:r>
              <a:rPr lang="nl-NL" b="1" dirty="0" err="1" smtClean="0"/>
              <a:t>aproximale</a:t>
            </a:r>
            <a:r>
              <a:rPr lang="nl-NL" dirty="0" smtClean="0"/>
              <a:t> vlakken</a:t>
            </a:r>
          </a:p>
          <a:p>
            <a:endParaRPr lang="nl-NL" dirty="0" smtClean="0"/>
          </a:p>
          <a:p>
            <a:r>
              <a:rPr lang="nl-NL" dirty="0" smtClean="0"/>
              <a:t>Deze worden weer onderverdeeld in </a:t>
            </a:r>
            <a:r>
              <a:rPr lang="nl-NL" dirty="0" err="1" smtClean="0"/>
              <a:t>mesiale</a:t>
            </a:r>
            <a:r>
              <a:rPr lang="nl-NL" dirty="0" smtClean="0"/>
              <a:t> en distale vlakken</a:t>
            </a:r>
          </a:p>
          <a:p>
            <a:endParaRPr lang="nl-NL" dirty="0" smtClean="0"/>
          </a:p>
          <a:p>
            <a:r>
              <a:rPr lang="nl-NL" dirty="0" smtClean="0"/>
              <a:t>De namen verwijzen naar de positie van het vlak ten opzichte van de middenlijn (</a:t>
            </a:r>
            <a:r>
              <a:rPr lang="nl-NL" b="1" dirty="0" smtClean="0"/>
              <a:t>mediaanlijn</a:t>
            </a:r>
            <a:r>
              <a:rPr lang="nl-NL" dirty="0" smtClean="0"/>
              <a:t>)</a:t>
            </a:r>
          </a:p>
          <a:p>
            <a:endParaRPr lang="nl-NL" dirty="0" smtClean="0"/>
          </a:p>
          <a:p>
            <a:pPr marL="114300" indent="0">
              <a:buNone/>
            </a:pPr>
            <a:r>
              <a:rPr lang="nl-NL" dirty="0"/>
              <a:t>D</a:t>
            </a:r>
            <a:r>
              <a:rPr lang="nl-NL" dirty="0" smtClean="0"/>
              <a:t>enkbeeldige mediaanlijn loopt tussen de middelste centrale </a:t>
            </a:r>
            <a:r>
              <a:rPr lang="nl-NL" dirty="0" err="1" smtClean="0"/>
              <a:t>incisieven</a:t>
            </a:r>
            <a:r>
              <a:rPr lang="nl-NL" dirty="0" smtClean="0"/>
              <a:t> van de linker en rechter kaakhelft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771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Röntgenfoto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Weet je nog wat approximaal is?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00375"/>
            <a:ext cx="3768427" cy="269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18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3923928" cy="4752528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Vlakken die naar de mediaanlijn toe wijzen heten </a:t>
            </a:r>
            <a:r>
              <a:rPr lang="nl-NL" b="1" dirty="0" err="1" smtClean="0"/>
              <a:t>mesiale</a:t>
            </a:r>
            <a:r>
              <a:rPr lang="nl-NL" b="1" dirty="0" smtClean="0"/>
              <a:t> vlakken</a:t>
            </a:r>
          </a:p>
          <a:p>
            <a:endParaRPr lang="nl-NL" dirty="0" smtClean="0"/>
          </a:p>
          <a:p>
            <a:r>
              <a:rPr lang="nl-NL" dirty="0" smtClean="0"/>
              <a:t>Vlakken die van de mediaanlijn af wijzen noemt men </a:t>
            </a:r>
            <a:r>
              <a:rPr lang="nl-NL" b="1" dirty="0" smtClean="0"/>
              <a:t>distale vlakken</a:t>
            </a:r>
            <a:r>
              <a:rPr lang="nl-NL" dirty="0" smtClean="0"/>
              <a:t>.</a:t>
            </a:r>
          </a:p>
          <a:p>
            <a:endParaRPr lang="nl-NL" dirty="0" smtClean="0"/>
          </a:p>
          <a:p>
            <a:r>
              <a:rPr lang="nl-NL" dirty="0" smtClean="0"/>
              <a:t>Het </a:t>
            </a:r>
            <a:r>
              <a:rPr lang="nl-NL" b="1" dirty="0" smtClean="0"/>
              <a:t>punt</a:t>
            </a:r>
            <a:r>
              <a:rPr lang="nl-NL" dirty="0" smtClean="0"/>
              <a:t> waar de </a:t>
            </a:r>
            <a:r>
              <a:rPr lang="nl-NL" dirty="0" err="1" smtClean="0"/>
              <a:t>mesiale</a:t>
            </a:r>
            <a:r>
              <a:rPr lang="nl-NL" dirty="0" smtClean="0"/>
              <a:t> of distale vlak van een element in </a:t>
            </a:r>
            <a:r>
              <a:rPr lang="nl-NL" b="1" dirty="0" smtClean="0"/>
              <a:t>contact</a:t>
            </a:r>
            <a:r>
              <a:rPr lang="nl-NL" dirty="0" smtClean="0"/>
              <a:t> komt met het aangrenzende element in de </a:t>
            </a:r>
            <a:r>
              <a:rPr lang="nl-NL" dirty="0" err="1" smtClean="0"/>
              <a:t>tandboog</a:t>
            </a:r>
            <a:r>
              <a:rPr lang="nl-NL" dirty="0" smtClean="0"/>
              <a:t> noemt met het </a:t>
            </a:r>
            <a:r>
              <a:rPr lang="nl-NL" b="1" dirty="0" smtClean="0"/>
              <a:t>contactpunt</a:t>
            </a:r>
            <a:endParaRPr lang="nl-NL" b="1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5" t="2680" r="5055" b="7295"/>
          <a:stretch/>
        </p:blipFill>
        <p:spPr>
          <a:xfrm>
            <a:off x="4355976" y="1268760"/>
            <a:ext cx="4144247" cy="3240359"/>
          </a:xfrm>
        </p:spPr>
      </p:pic>
    </p:spTree>
    <p:extLst>
      <p:ext uri="{BB962C8B-B14F-4D97-AF65-F5344CB8AC3E}">
        <p14:creationId xmlns:p14="http://schemas.microsoft.com/office/powerpoint/2010/main" val="23601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384784" cy="1080120"/>
          </a:xfrm>
        </p:spPr>
        <p:txBody>
          <a:bodyPr/>
          <a:lstStyle/>
          <a:p>
            <a:r>
              <a:rPr lang="nl-NL" sz="2600" b="1" dirty="0" smtClean="0"/>
              <a:t>Bovenste vlakken: </a:t>
            </a:r>
            <a:br>
              <a:rPr lang="nl-NL" sz="2600" b="1" dirty="0" smtClean="0"/>
            </a:br>
            <a:r>
              <a:rPr lang="nl-NL" sz="2600" b="1" dirty="0" smtClean="0"/>
              <a:t>-</a:t>
            </a:r>
            <a:r>
              <a:rPr lang="nl-NL" sz="2600" b="1" dirty="0" err="1" smtClean="0"/>
              <a:t>occlusaal</a:t>
            </a:r>
            <a:r>
              <a:rPr lang="nl-NL" sz="2600" b="1" dirty="0" smtClean="0"/>
              <a:t/>
            </a:r>
            <a:br>
              <a:rPr lang="nl-NL" sz="2600" b="1" dirty="0" smtClean="0"/>
            </a:br>
            <a:r>
              <a:rPr lang="nl-NL" sz="2600" b="1" dirty="0" smtClean="0"/>
              <a:t>-</a:t>
            </a:r>
            <a:r>
              <a:rPr lang="nl-NL" sz="2600" b="1" dirty="0" err="1" smtClean="0"/>
              <a:t>incisale</a:t>
            </a:r>
            <a:endParaRPr lang="nl-NL" sz="2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2060848"/>
            <a:ext cx="7026247" cy="4104456"/>
          </a:xfrm>
        </p:spPr>
        <p:txBody>
          <a:bodyPr/>
          <a:lstStyle/>
          <a:p>
            <a:r>
              <a:rPr lang="nl-NL" dirty="0" smtClean="0"/>
              <a:t>Vlakken van de molaren en premolaren die elkaar raken als de kaken op elkaar komen zijn de </a:t>
            </a:r>
            <a:r>
              <a:rPr lang="nl-NL" dirty="0" err="1" smtClean="0"/>
              <a:t>occlusale</a:t>
            </a:r>
            <a:r>
              <a:rPr lang="nl-NL" dirty="0" smtClean="0"/>
              <a:t> vlakken.</a:t>
            </a:r>
          </a:p>
          <a:p>
            <a:r>
              <a:rPr lang="nl-NL" b="1" dirty="0" err="1" smtClean="0"/>
              <a:t>Occlusale</a:t>
            </a:r>
            <a:r>
              <a:rPr lang="nl-NL" b="1" dirty="0" smtClean="0"/>
              <a:t> vlakken </a:t>
            </a:r>
            <a:r>
              <a:rPr lang="nl-NL" dirty="0" smtClean="0"/>
              <a:t>worden ook wel</a:t>
            </a:r>
            <a:r>
              <a:rPr lang="nl-NL" b="1" dirty="0" smtClean="0"/>
              <a:t> kauwvlakken </a:t>
            </a:r>
            <a:r>
              <a:rPr lang="nl-NL" dirty="0" smtClean="0"/>
              <a:t>genoemd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Incisieven</a:t>
            </a:r>
            <a:r>
              <a:rPr lang="nl-NL" dirty="0" smtClean="0"/>
              <a:t> en </a:t>
            </a:r>
            <a:r>
              <a:rPr lang="nl-NL" dirty="0" err="1" smtClean="0"/>
              <a:t>cuspidaten</a:t>
            </a:r>
            <a:r>
              <a:rPr lang="nl-NL" dirty="0" smtClean="0"/>
              <a:t> hebben geen occlusaal vlak.</a:t>
            </a:r>
          </a:p>
          <a:p>
            <a:r>
              <a:rPr lang="nl-NL" dirty="0" smtClean="0"/>
              <a:t>Ze hebben een </a:t>
            </a:r>
            <a:r>
              <a:rPr lang="nl-NL" dirty="0" err="1" smtClean="0"/>
              <a:t>snijrand</a:t>
            </a:r>
            <a:r>
              <a:rPr lang="nl-NL" dirty="0" smtClean="0"/>
              <a:t> de </a:t>
            </a:r>
            <a:r>
              <a:rPr lang="nl-NL" b="1" dirty="0" err="1" smtClean="0"/>
              <a:t>incisale</a:t>
            </a:r>
            <a:r>
              <a:rPr lang="nl-NL" b="1" dirty="0" smtClean="0"/>
              <a:t> rand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16" t="51542" r="21491" b="36717"/>
          <a:stretch/>
        </p:blipFill>
        <p:spPr>
          <a:xfrm>
            <a:off x="5267122" y="3284984"/>
            <a:ext cx="2361062" cy="80521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92" t="26269" r="30017" b="65771"/>
          <a:stretch/>
        </p:blipFill>
        <p:spPr>
          <a:xfrm>
            <a:off x="5519401" y="5373216"/>
            <a:ext cx="936104" cy="96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1143000"/>
          </a:xfrm>
        </p:spPr>
        <p:txBody>
          <a:bodyPr>
            <a:normAutofit/>
          </a:bodyPr>
          <a:lstStyle/>
          <a:p>
            <a:r>
              <a:rPr lang="nl-NL" sz="2800" b="1" dirty="0" smtClean="0"/>
              <a:t>Overige morfologische kenmerken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Meest opvallende morfologische kenmerken zijn de </a:t>
            </a:r>
            <a:r>
              <a:rPr lang="nl-NL" b="1" dirty="0" smtClean="0"/>
              <a:t>knobbels</a:t>
            </a:r>
            <a:r>
              <a:rPr lang="nl-NL" dirty="0" smtClean="0"/>
              <a:t> op het </a:t>
            </a:r>
            <a:r>
              <a:rPr lang="nl-NL" dirty="0" err="1" smtClean="0"/>
              <a:t>occlusale</a:t>
            </a:r>
            <a:r>
              <a:rPr lang="nl-NL" dirty="0" smtClean="0"/>
              <a:t> vlak</a:t>
            </a:r>
          </a:p>
          <a:p>
            <a:endParaRPr lang="nl-NL" b="1" dirty="0"/>
          </a:p>
          <a:p>
            <a:r>
              <a:rPr lang="nl-NL" b="1" dirty="0" smtClean="0"/>
              <a:t>Knobbel </a:t>
            </a:r>
            <a:endParaRPr lang="nl-NL" b="1" dirty="0"/>
          </a:p>
          <a:p>
            <a:pPr marL="114300" indent="0">
              <a:buNone/>
            </a:pPr>
            <a:r>
              <a:rPr lang="nl-NL" dirty="0"/>
              <a:t>V</a:t>
            </a:r>
            <a:r>
              <a:rPr lang="nl-NL" dirty="0" smtClean="0"/>
              <a:t>erhoging of uitstulping die een deel van het vlak in beslag neemt</a:t>
            </a:r>
          </a:p>
          <a:p>
            <a:pPr marL="114300" indent="0">
              <a:buNone/>
            </a:pPr>
            <a:r>
              <a:rPr lang="nl-NL" dirty="0" smtClean="0"/>
              <a:t>Diverse elementen hebben een verschillend aantal knobbels</a:t>
            </a:r>
          </a:p>
          <a:p>
            <a:pPr marL="114300" indent="0">
              <a:buNone/>
            </a:pPr>
            <a:r>
              <a:rPr lang="nl-NL" dirty="0"/>
              <a:t>K</a:t>
            </a:r>
            <a:r>
              <a:rPr lang="nl-NL" dirty="0" smtClean="0"/>
              <a:t>omt voor bij premolaren en molaren</a:t>
            </a:r>
          </a:p>
          <a:p>
            <a:pPr marL="114300" indent="0">
              <a:buNone/>
            </a:pPr>
            <a:r>
              <a:rPr lang="nl-NL" dirty="0"/>
              <a:t>B</a:t>
            </a:r>
            <a:r>
              <a:rPr lang="nl-NL" dirty="0" smtClean="0"/>
              <a:t>elangrijke functie bij het kauwen van voedsel (spijsvertering)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20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Namen en begrippen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Vaktaal  in de tandheelkunde = vakjargon</a:t>
            </a:r>
          </a:p>
          <a:p>
            <a:r>
              <a:rPr lang="nl-NL" dirty="0" smtClean="0"/>
              <a:t>Begrippen meestal Latijnse woorden</a:t>
            </a:r>
          </a:p>
          <a:p>
            <a:r>
              <a:rPr lang="nl-NL" dirty="0" smtClean="0"/>
              <a:t>Iedereen dezelfde ‘taal’</a:t>
            </a:r>
          </a:p>
          <a:p>
            <a:r>
              <a:rPr lang="nl-NL" dirty="0" smtClean="0"/>
              <a:t>Geeft duidelijkheid</a:t>
            </a:r>
          </a:p>
        </p:txBody>
      </p:sp>
    </p:spTree>
    <p:extLst>
      <p:ext uri="{BB962C8B-B14F-4D97-AF65-F5344CB8AC3E}">
        <p14:creationId xmlns:p14="http://schemas.microsoft.com/office/powerpoint/2010/main" val="4861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42416" y="1484784"/>
            <a:ext cx="4393680" cy="4321656"/>
          </a:xfrm>
        </p:spPr>
        <p:txBody>
          <a:bodyPr/>
          <a:lstStyle/>
          <a:p>
            <a:r>
              <a:rPr lang="nl-NL" dirty="0" smtClean="0"/>
              <a:t>incisief </a:t>
            </a:r>
            <a:r>
              <a:rPr lang="nl-NL" dirty="0"/>
              <a:t>of </a:t>
            </a:r>
            <a:r>
              <a:rPr lang="nl-NL" dirty="0" err="1"/>
              <a:t>cuspidaat</a:t>
            </a:r>
            <a:r>
              <a:rPr lang="nl-NL" dirty="0"/>
              <a:t> </a:t>
            </a:r>
            <a:r>
              <a:rPr lang="nl-NL" dirty="0" smtClean="0"/>
              <a:t>bevindt zich </a:t>
            </a:r>
            <a:r>
              <a:rPr lang="nl-NL" dirty="0"/>
              <a:t>op het </a:t>
            </a:r>
            <a:r>
              <a:rPr lang="nl-NL" dirty="0" err="1"/>
              <a:t>palatinale</a:t>
            </a:r>
            <a:r>
              <a:rPr lang="nl-NL" dirty="0"/>
              <a:t> of linguale </a:t>
            </a:r>
            <a:r>
              <a:rPr lang="nl-NL" dirty="0" smtClean="0"/>
              <a:t>vlak</a:t>
            </a:r>
          </a:p>
          <a:p>
            <a:endParaRPr lang="nl-NL" dirty="0" smtClean="0"/>
          </a:p>
          <a:p>
            <a:r>
              <a:rPr lang="nl-NL" dirty="0" smtClean="0"/>
              <a:t>Het </a:t>
            </a:r>
            <a:r>
              <a:rPr lang="nl-NL" b="1" dirty="0" err="1" smtClean="0"/>
              <a:t>cingulum</a:t>
            </a:r>
            <a:endParaRPr lang="nl-NL" b="1" dirty="0" smtClean="0"/>
          </a:p>
          <a:p>
            <a:endParaRPr lang="nl-NL" b="1" dirty="0" smtClean="0"/>
          </a:p>
          <a:p>
            <a:r>
              <a:rPr lang="nl-NL" dirty="0" smtClean="0"/>
              <a:t>Hoeft er niet altijd te zijn</a:t>
            </a:r>
            <a:endParaRPr lang="nl-NL" dirty="0"/>
          </a:p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559" t="23640" r="2739" b="57449"/>
          <a:stretch/>
        </p:blipFill>
        <p:spPr>
          <a:xfrm>
            <a:off x="5868144" y="2708920"/>
            <a:ext cx="1702183" cy="1614131"/>
          </a:xfrm>
        </p:spPr>
      </p:pic>
    </p:spTree>
    <p:extLst>
      <p:ext uri="{BB962C8B-B14F-4D97-AF65-F5344CB8AC3E}">
        <p14:creationId xmlns:p14="http://schemas.microsoft.com/office/powerpoint/2010/main" val="169389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196752"/>
            <a:ext cx="6777317" cy="4635877"/>
          </a:xfrm>
        </p:spPr>
        <p:txBody>
          <a:bodyPr>
            <a:normAutofit lnSpcReduction="10000"/>
          </a:bodyPr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Ander soort verhoging dan de knobbel is de </a:t>
            </a:r>
            <a:r>
              <a:rPr lang="nl-NL" dirty="0" err="1" smtClean="0"/>
              <a:t>crista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/>
              <a:t>K</a:t>
            </a:r>
            <a:r>
              <a:rPr lang="nl-NL" dirty="0" smtClean="0"/>
              <a:t>am of lijst genoemd</a:t>
            </a:r>
          </a:p>
          <a:p>
            <a:endParaRPr lang="nl-NL" dirty="0" smtClean="0"/>
          </a:p>
          <a:p>
            <a:r>
              <a:rPr lang="nl-NL" dirty="0"/>
              <a:t>L</a:t>
            </a:r>
            <a:r>
              <a:rPr lang="nl-NL" dirty="0" smtClean="0"/>
              <a:t>angwerpig verhoogde rand die over het vlak loopt</a:t>
            </a:r>
          </a:p>
          <a:p>
            <a:endParaRPr lang="nl-NL" dirty="0" smtClean="0"/>
          </a:p>
          <a:p>
            <a:r>
              <a:rPr lang="nl-NL" dirty="0" smtClean="0"/>
              <a:t>Meest voorkomende is de </a:t>
            </a:r>
            <a:r>
              <a:rPr lang="nl-NL" b="1" dirty="0" smtClean="0"/>
              <a:t>marginale </a:t>
            </a:r>
            <a:r>
              <a:rPr lang="nl-NL" b="1" dirty="0" err="1" smtClean="0"/>
              <a:t>crista</a:t>
            </a:r>
            <a:r>
              <a:rPr lang="nl-NL" b="1" dirty="0" smtClean="0"/>
              <a:t> </a:t>
            </a:r>
            <a:r>
              <a:rPr lang="nl-NL" dirty="0" smtClean="0"/>
              <a:t>(randlijst)</a:t>
            </a:r>
          </a:p>
          <a:p>
            <a:endParaRPr lang="nl-NL" dirty="0" smtClean="0"/>
          </a:p>
          <a:p>
            <a:r>
              <a:rPr lang="nl-NL" dirty="0" smtClean="0"/>
              <a:t>Ze vormen de </a:t>
            </a:r>
            <a:r>
              <a:rPr lang="nl-NL" i="1" dirty="0" smtClean="0"/>
              <a:t>rand van het </a:t>
            </a:r>
            <a:r>
              <a:rPr lang="nl-NL" i="1" dirty="0" err="1" smtClean="0"/>
              <a:t>occlusale</a:t>
            </a:r>
            <a:r>
              <a:rPr lang="nl-NL" i="1" dirty="0" smtClean="0"/>
              <a:t> vlak </a:t>
            </a:r>
            <a:r>
              <a:rPr lang="nl-NL" dirty="0" smtClean="0"/>
              <a:t>aan de </a:t>
            </a:r>
            <a:r>
              <a:rPr lang="nl-NL" i="1" dirty="0" err="1" smtClean="0"/>
              <a:t>mesiale</a:t>
            </a:r>
            <a:r>
              <a:rPr lang="nl-NL" i="1" dirty="0" smtClean="0"/>
              <a:t> en distale </a:t>
            </a:r>
            <a:r>
              <a:rPr lang="nl-NL" dirty="0" smtClean="0"/>
              <a:t>zijde bij premolaren en molaren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60" t="74428" r="50266" b="12786"/>
          <a:stretch/>
        </p:blipFill>
        <p:spPr>
          <a:xfrm>
            <a:off x="5508104" y="654525"/>
            <a:ext cx="2232248" cy="125808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627784" y="105273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Crista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65376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41096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Fossa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412776"/>
            <a:ext cx="6777317" cy="4419853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Naast uitstulpingen zijn er ook uithollingen</a:t>
            </a:r>
          </a:p>
          <a:p>
            <a:endParaRPr lang="nl-NL" dirty="0" smtClean="0"/>
          </a:p>
          <a:p>
            <a:r>
              <a:rPr lang="nl-NL" dirty="0" smtClean="0"/>
              <a:t>Noem je een </a:t>
            </a:r>
            <a:r>
              <a:rPr lang="nl-NL" b="1" dirty="0" err="1" smtClean="0"/>
              <a:t>fossa</a:t>
            </a:r>
            <a:endParaRPr lang="nl-NL" b="1" dirty="0" smtClean="0"/>
          </a:p>
          <a:p>
            <a:endParaRPr lang="nl-NL" b="1" dirty="0" smtClean="0"/>
          </a:p>
          <a:p>
            <a:r>
              <a:rPr lang="nl-NL" dirty="0"/>
              <a:t>O</a:t>
            </a:r>
            <a:r>
              <a:rPr lang="nl-NL" dirty="0" smtClean="0"/>
              <a:t>nregelmatig van vorm, soms driehoekig soms rond</a:t>
            </a:r>
          </a:p>
          <a:p>
            <a:endParaRPr lang="nl-NL" dirty="0" smtClean="0"/>
          </a:p>
          <a:p>
            <a:r>
              <a:rPr lang="nl-NL" dirty="0" err="1" smtClean="0"/>
              <a:t>Fossa</a:t>
            </a:r>
            <a:r>
              <a:rPr lang="nl-NL" dirty="0" smtClean="0"/>
              <a:t> bevindt zich op het meestal </a:t>
            </a:r>
            <a:r>
              <a:rPr lang="nl-NL" dirty="0" err="1" smtClean="0"/>
              <a:t>occlusale</a:t>
            </a:r>
            <a:r>
              <a:rPr lang="nl-NL" dirty="0" smtClean="0"/>
              <a:t> vlak</a:t>
            </a:r>
          </a:p>
          <a:p>
            <a:pPr marL="114300" indent="0">
              <a:buNone/>
            </a:pPr>
            <a:endParaRPr lang="nl-NL" dirty="0" smtClean="0"/>
          </a:p>
          <a:p>
            <a:r>
              <a:rPr lang="nl-NL" b="1" dirty="0" smtClean="0"/>
              <a:t>Kan</a:t>
            </a:r>
            <a:r>
              <a:rPr lang="nl-NL" dirty="0" smtClean="0"/>
              <a:t> echter ook voorkomen op het </a:t>
            </a:r>
            <a:r>
              <a:rPr lang="nl-NL" dirty="0" err="1" smtClean="0"/>
              <a:t>palatinale</a:t>
            </a:r>
            <a:r>
              <a:rPr lang="nl-NL" dirty="0" smtClean="0"/>
              <a:t> vlak van de </a:t>
            </a:r>
            <a:r>
              <a:rPr lang="nl-NL" dirty="0" err="1" smtClean="0"/>
              <a:t>incisieven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41" t="35025" r="26554" b="55821"/>
          <a:stretch/>
        </p:blipFill>
        <p:spPr>
          <a:xfrm>
            <a:off x="4860032" y="2204864"/>
            <a:ext cx="3192849" cy="120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7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Autofit/>
          </a:bodyPr>
          <a:lstStyle/>
          <a:p>
            <a:r>
              <a:rPr lang="nl-NL" sz="2400" b="1" dirty="0" smtClean="0"/>
              <a:t>Fissuren, die ken je vast!</a:t>
            </a:r>
            <a:endParaRPr lang="nl-NL" sz="24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700808"/>
            <a:ext cx="7028183" cy="4680520"/>
          </a:xfrm>
        </p:spPr>
        <p:txBody>
          <a:bodyPr>
            <a:normAutofit/>
          </a:bodyPr>
          <a:lstStyle/>
          <a:p>
            <a:r>
              <a:rPr lang="nl-NL" dirty="0" smtClean="0"/>
              <a:t>Knobbels op het </a:t>
            </a:r>
            <a:r>
              <a:rPr lang="nl-NL" dirty="0" err="1" smtClean="0"/>
              <a:t>occlusale</a:t>
            </a:r>
            <a:r>
              <a:rPr lang="nl-NL" dirty="0" smtClean="0"/>
              <a:t> vlak worden van elkaar gescheiden door fissuren</a:t>
            </a:r>
          </a:p>
          <a:p>
            <a:endParaRPr lang="nl-NL" dirty="0" smtClean="0"/>
          </a:p>
          <a:p>
            <a:r>
              <a:rPr lang="nl-NL" dirty="0" smtClean="0"/>
              <a:t>Fissuur is een spleet of gleuf in een vlak</a:t>
            </a:r>
          </a:p>
          <a:p>
            <a:endParaRPr lang="nl-NL" dirty="0" smtClean="0"/>
          </a:p>
          <a:p>
            <a:r>
              <a:rPr lang="nl-NL" dirty="0" smtClean="0"/>
              <a:t>Fissuren die de knobbels van elkaar scheiden noem je de hoofdfissuren</a:t>
            </a:r>
          </a:p>
          <a:p>
            <a:endParaRPr lang="nl-NL" dirty="0" smtClean="0"/>
          </a:p>
          <a:p>
            <a:r>
              <a:rPr lang="nl-NL" dirty="0" smtClean="0"/>
              <a:t>Vaak lopen er nog kleine ondiepe fissuren over een vlak</a:t>
            </a:r>
          </a:p>
          <a:p>
            <a:pPr marL="114300" indent="0">
              <a:buNone/>
            </a:pPr>
            <a:endParaRPr lang="nl-NL" dirty="0" smtClean="0"/>
          </a:p>
          <a:p>
            <a:r>
              <a:rPr lang="nl-NL" dirty="0" smtClean="0"/>
              <a:t>Dit zijn de secundaire fissuren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791" r="31350" b="48259"/>
          <a:stretch/>
        </p:blipFill>
        <p:spPr>
          <a:xfrm>
            <a:off x="3491880" y="188640"/>
            <a:ext cx="4795819" cy="93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3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 / maakwerk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Huiswerk </a:t>
            </a:r>
            <a:r>
              <a:rPr lang="nl-NL" dirty="0"/>
              <a:t>Hoofdstuk </a:t>
            </a:r>
            <a:r>
              <a:rPr lang="nl-NL" dirty="0" smtClean="0"/>
              <a:t>1 bestuderen</a:t>
            </a:r>
          </a:p>
          <a:p>
            <a:r>
              <a:rPr lang="nl-NL" dirty="0" smtClean="0"/>
              <a:t>Begrippenlijst </a:t>
            </a:r>
          </a:p>
          <a:p>
            <a:r>
              <a:rPr lang="nl-NL" smtClean="0"/>
              <a:t>Samenvatting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Vragen maak je na elk hoofdstuk en heb je elke les bij je.</a:t>
            </a:r>
          </a:p>
          <a:p>
            <a:endParaRPr lang="nl-NL" dirty="0" smtClean="0"/>
          </a:p>
          <a:p>
            <a:r>
              <a:rPr lang="nl-NL" dirty="0" smtClean="0"/>
              <a:t>Overhoringen zijn elke les mogelijk en tellen mee als houding.</a:t>
            </a:r>
          </a:p>
          <a:p>
            <a:pPr marL="114300" indent="0">
              <a:buNone/>
            </a:pPr>
            <a:endParaRPr lang="nl-NL" dirty="0" smtClean="0"/>
          </a:p>
          <a:p>
            <a:endParaRPr lang="nl-NL" dirty="0"/>
          </a:p>
          <a:p>
            <a:pPr marL="114300" indent="0">
              <a:buNone/>
            </a:pPr>
            <a:endParaRPr lang="nl-NL" dirty="0"/>
          </a:p>
        </p:txBody>
      </p:sp>
      <p:pic>
        <p:nvPicPr>
          <p:cNvPr id="1029" name="Picture 5" descr="C:\Users\j.vandenberg\AppData\Local\Microsoft\Windows\Temporary Internet Files\Content.IE5\8JMZBL3Y\huiswerk%20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8680"/>
            <a:ext cx="1890580" cy="189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83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Verschillende gebitselementen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42416" y="1700808"/>
            <a:ext cx="7201992" cy="4105632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Gebit bestaat uit tanden en kiezen</a:t>
            </a:r>
          </a:p>
          <a:p>
            <a:pPr marL="114300" indent="0">
              <a:buNone/>
            </a:pPr>
            <a:r>
              <a:rPr lang="nl-NL" dirty="0" smtClean="0"/>
              <a:t>=</a:t>
            </a:r>
            <a:r>
              <a:rPr lang="nl-NL" b="1" dirty="0" smtClean="0"/>
              <a:t>gebitselementen</a:t>
            </a:r>
          </a:p>
          <a:p>
            <a:pPr marL="114300" indent="0">
              <a:buNone/>
            </a:pPr>
            <a:endParaRPr lang="nl-NL" dirty="0" smtClean="0"/>
          </a:p>
          <a:p>
            <a:r>
              <a:rPr lang="nl-NL" dirty="0" smtClean="0"/>
              <a:t>Voor in de mond heb je snijtanden </a:t>
            </a:r>
          </a:p>
          <a:p>
            <a:pPr marL="114300" indent="0">
              <a:buNone/>
            </a:pPr>
            <a:r>
              <a:rPr lang="nl-NL" b="1" dirty="0" smtClean="0"/>
              <a:t>=</a:t>
            </a:r>
            <a:r>
              <a:rPr lang="nl-NL" b="1" dirty="0" err="1" smtClean="0"/>
              <a:t>incisieven</a:t>
            </a:r>
            <a:endParaRPr lang="nl-NL" b="1" dirty="0" smtClean="0"/>
          </a:p>
          <a:p>
            <a:r>
              <a:rPr lang="nl-NL" dirty="0" smtClean="0"/>
              <a:t>Dan de hoektanden</a:t>
            </a:r>
          </a:p>
          <a:p>
            <a:pPr marL="114300" indent="0">
              <a:buNone/>
            </a:pPr>
            <a:r>
              <a:rPr lang="nl-NL" b="1" dirty="0" smtClean="0"/>
              <a:t>= </a:t>
            </a:r>
            <a:r>
              <a:rPr lang="nl-NL" b="1" dirty="0" err="1" smtClean="0"/>
              <a:t>cuspidaten</a:t>
            </a:r>
            <a:endParaRPr lang="nl-NL" b="1" dirty="0" smtClean="0"/>
          </a:p>
          <a:p>
            <a:r>
              <a:rPr lang="nl-NL" dirty="0" smtClean="0"/>
              <a:t>Daarachter </a:t>
            </a:r>
            <a:r>
              <a:rPr lang="nl-NL" dirty="0"/>
              <a:t>kleine </a:t>
            </a:r>
            <a:r>
              <a:rPr lang="nl-NL" dirty="0" smtClean="0"/>
              <a:t>kiezen</a:t>
            </a:r>
          </a:p>
          <a:p>
            <a:pPr marL="114300" indent="0">
              <a:buNone/>
            </a:pPr>
            <a:r>
              <a:rPr lang="nl-NL" b="1" dirty="0" smtClean="0"/>
              <a:t>= premolaren</a:t>
            </a:r>
          </a:p>
          <a:p>
            <a:pPr marL="114300" indent="0">
              <a:buNone/>
            </a:pPr>
            <a:endParaRPr lang="nl-NL" b="1" dirty="0" smtClean="0"/>
          </a:p>
          <a:p>
            <a:pPr marL="114300" indent="0">
              <a:buNone/>
            </a:pPr>
            <a:r>
              <a:rPr lang="nl-NL" dirty="0" smtClean="0"/>
              <a:t>Dan de grote kiezen</a:t>
            </a:r>
          </a:p>
          <a:p>
            <a:pPr marL="114300" indent="0">
              <a:buNone/>
            </a:pPr>
            <a:r>
              <a:rPr lang="nl-NL" b="1" dirty="0" smtClean="0"/>
              <a:t>= molaren</a:t>
            </a:r>
            <a:endParaRPr lang="nl-NL" b="1" dirty="0"/>
          </a:p>
          <a:p>
            <a:endParaRPr lang="nl-NL" dirty="0" smtClean="0"/>
          </a:p>
          <a:p>
            <a:endParaRPr lang="nl-NL" dirty="0" smtClean="0"/>
          </a:p>
          <a:p>
            <a:pPr marL="11430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49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4893" y="404664"/>
            <a:ext cx="7620000" cy="1143000"/>
          </a:xfrm>
        </p:spPr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2936"/>
            <a:ext cx="4320480" cy="322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684" y="188641"/>
            <a:ext cx="2833412" cy="253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1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467544" y="188641"/>
            <a:ext cx="639045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000" b="1" dirty="0" smtClean="0"/>
          </a:p>
          <a:p>
            <a:endParaRPr lang="nl-NL" sz="2000" b="1" dirty="0"/>
          </a:p>
          <a:p>
            <a:r>
              <a:rPr lang="nl-NL" sz="2000" b="1" dirty="0" smtClean="0"/>
              <a:t>GEBITSELEMENTEN</a:t>
            </a:r>
          </a:p>
          <a:p>
            <a:r>
              <a:rPr lang="nl-NL" sz="2000" dirty="0" smtClean="0"/>
              <a:t>Deze </a:t>
            </a:r>
            <a:r>
              <a:rPr lang="nl-NL" sz="2000" dirty="0"/>
              <a:t>elementen zijn gelijk verdeeld over de boven- en onderkaak. </a:t>
            </a:r>
            <a:r>
              <a:rPr lang="nl-NL" sz="2000" dirty="0" smtClean="0"/>
              <a:t>OK of BK.</a:t>
            </a:r>
            <a:r>
              <a:rPr lang="nl-NL" sz="2000" dirty="0"/>
              <a:t/>
            </a:r>
            <a:br>
              <a:rPr lang="nl-NL" sz="2000" dirty="0"/>
            </a:br>
            <a:r>
              <a:rPr lang="nl-NL" sz="2000" b="1" dirty="0"/>
              <a:t/>
            </a:r>
            <a:br>
              <a:rPr lang="nl-NL" sz="2000" b="1" dirty="0"/>
            </a:br>
            <a:r>
              <a:rPr lang="nl-NL" sz="2000" b="1" dirty="0"/>
              <a:t>Het melkgebit bevat in totaal 20 elementen. </a:t>
            </a:r>
            <a:endParaRPr lang="nl-NL" sz="2000" b="1" dirty="0" smtClean="0"/>
          </a:p>
          <a:p>
            <a:r>
              <a:rPr lang="nl-NL" sz="2000" dirty="0" smtClean="0"/>
              <a:t>Na ongeveer 6 maanden. 2.5 jaar compleet.</a:t>
            </a:r>
          </a:p>
          <a:p>
            <a:endParaRPr lang="nl-NL" sz="2000" b="1" dirty="0" smtClean="0"/>
          </a:p>
          <a:p>
            <a:endParaRPr lang="nl-NL" sz="2000" b="1" dirty="0" smtClean="0"/>
          </a:p>
          <a:p>
            <a:endParaRPr lang="nl-NL" sz="2000" b="1" dirty="0"/>
          </a:p>
          <a:p>
            <a:endParaRPr lang="nl-NL" sz="2000" b="1" dirty="0" smtClean="0"/>
          </a:p>
          <a:p>
            <a:endParaRPr lang="nl-NL" sz="2000" b="1" dirty="0"/>
          </a:p>
          <a:p>
            <a:endParaRPr lang="nl-NL" sz="2000" b="1" dirty="0" smtClean="0"/>
          </a:p>
          <a:p>
            <a:endParaRPr lang="nl-NL" sz="2000" b="1" dirty="0"/>
          </a:p>
          <a:p>
            <a:endParaRPr lang="nl-NL" sz="2000" b="1" dirty="0" smtClean="0"/>
          </a:p>
          <a:p>
            <a:endParaRPr lang="nl-NL" sz="2000" b="1" dirty="0"/>
          </a:p>
          <a:p>
            <a:endParaRPr lang="nl-NL" sz="2000" b="1" dirty="0" smtClean="0"/>
          </a:p>
          <a:p>
            <a:r>
              <a:rPr lang="nl-NL" sz="2000" b="1" dirty="0" smtClean="0"/>
              <a:t>Het </a:t>
            </a:r>
            <a:r>
              <a:rPr lang="nl-NL" sz="2000" b="1" dirty="0"/>
              <a:t>blijvend gebit bevat in totaal 32 </a:t>
            </a:r>
            <a:r>
              <a:rPr lang="nl-NL" sz="2000" b="1" dirty="0" smtClean="0"/>
              <a:t>elementen. </a:t>
            </a:r>
          </a:p>
          <a:p>
            <a:r>
              <a:rPr lang="nl-NL" sz="2000" dirty="0" smtClean="0"/>
              <a:t>Rond ongeveer het 6</a:t>
            </a:r>
            <a:r>
              <a:rPr lang="nl-NL" sz="2000" baseline="30000" dirty="0" smtClean="0"/>
              <a:t>e</a:t>
            </a:r>
            <a:r>
              <a:rPr lang="nl-NL" sz="2000" dirty="0" smtClean="0"/>
              <a:t> levensjaar, gaat een kind wisselen</a:t>
            </a:r>
          </a:p>
          <a:p>
            <a:endParaRPr lang="nl-NL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517462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6146228" y="2828836"/>
            <a:ext cx="20981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8 </a:t>
            </a:r>
            <a:r>
              <a:rPr lang="nl-NL" dirty="0" err="1"/>
              <a:t>incisieven</a:t>
            </a:r>
            <a:r>
              <a:rPr lang="nl-NL" dirty="0"/>
              <a:t> (melksnijtanden)</a:t>
            </a:r>
            <a:br>
              <a:rPr lang="nl-NL" dirty="0"/>
            </a:br>
            <a:r>
              <a:rPr lang="nl-NL" dirty="0"/>
              <a:t>4 </a:t>
            </a:r>
            <a:r>
              <a:rPr lang="nl-NL" dirty="0" err="1"/>
              <a:t>cuspidaten</a:t>
            </a:r>
            <a:r>
              <a:rPr lang="nl-NL" dirty="0"/>
              <a:t> (melkhoektanden)</a:t>
            </a:r>
            <a:br>
              <a:rPr lang="nl-NL" dirty="0"/>
            </a:br>
            <a:r>
              <a:rPr lang="nl-NL" dirty="0"/>
              <a:t>8 melkmolaren (</a:t>
            </a:r>
            <a:r>
              <a:rPr lang="nl-NL" dirty="0" smtClean="0"/>
              <a:t>melkkiezen)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53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692696"/>
            <a:ext cx="7281257" cy="513993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nl-NL" dirty="0" smtClean="0"/>
              <a:t>Tijdens de groei worden kaken groter, groeifasen</a:t>
            </a:r>
          </a:p>
          <a:p>
            <a:pPr marL="114300" indent="0">
              <a:buNone/>
            </a:pPr>
            <a:r>
              <a:rPr lang="nl-NL" dirty="0"/>
              <a:t>V</a:t>
            </a:r>
            <a:r>
              <a:rPr lang="nl-NL" dirty="0" smtClean="0"/>
              <a:t>olwassene meer gebitselementen dat een kind.</a:t>
            </a:r>
          </a:p>
          <a:p>
            <a:pPr marL="114300" indent="0">
              <a:buNone/>
            </a:pPr>
            <a:endParaRPr lang="nl-NL" dirty="0" smtClean="0"/>
          </a:p>
          <a:p>
            <a:pPr marL="114300" indent="0">
              <a:buNone/>
            </a:pPr>
            <a:r>
              <a:rPr lang="nl-NL" b="1" dirty="0" smtClean="0"/>
              <a:t>Indeling als blijvend gebit:</a:t>
            </a:r>
          </a:p>
          <a:p>
            <a:r>
              <a:rPr lang="nl-NL" dirty="0" smtClean="0"/>
              <a:t>- 8 </a:t>
            </a:r>
            <a:r>
              <a:rPr lang="nl-NL" dirty="0" err="1" smtClean="0"/>
              <a:t>incisieven</a:t>
            </a:r>
            <a:r>
              <a:rPr lang="nl-NL" dirty="0" smtClean="0"/>
              <a:t> (snijtanden)</a:t>
            </a:r>
          </a:p>
          <a:p>
            <a:r>
              <a:rPr lang="nl-NL" dirty="0" smtClean="0"/>
              <a:t>- 4 </a:t>
            </a:r>
            <a:r>
              <a:rPr lang="nl-NL" dirty="0" err="1" smtClean="0"/>
              <a:t>cuspidaten</a:t>
            </a:r>
            <a:r>
              <a:rPr lang="nl-NL" dirty="0" smtClean="0"/>
              <a:t> (hoektanden)</a:t>
            </a:r>
          </a:p>
          <a:p>
            <a:r>
              <a:rPr lang="nl-NL" dirty="0" smtClean="0"/>
              <a:t>- 8 premolaren (kleine kiezen)</a:t>
            </a:r>
          </a:p>
          <a:p>
            <a:r>
              <a:rPr lang="nl-NL" dirty="0" smtClean="0"/>
              <a:t>- 12 molaren (grote kiezen)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46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033184"/>
          </a:xfrm>
        </p:spPr>
        <p:txBody>
          <a:bodyPr>
            <a:normAutofit fontScale="90000"/>
          </a:bodyPr>
          <a:lstStyle/>
          <a:p>
            <a:r>
              <a:rPr lang="nl-NL" dirty="0"/>
              <a:t>Verschillen?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Het </a:t>
            </a:r>
            <a:r>
              <a:rPr lang="nl-NL" dirty="0"/>
              <a:t>verschil in de 12 elementen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2420888"/>
            <a:ext cx="6633185" cy="3411741"/>
          </a:xfrm>
        </p:spPr>
        <p:txBody>
          <a:bodyPr>
            <a:normAutofit/>
          </a:bodyPr>
          <a:lstStyle/>
          <a:p>
            <a:r>
              <a:rPr lang="nl-NL" dirty="0"/>
              <a:t>B</a:t>
            </a:r>
            <a:r>
              <a:rPr lang="nl-NL" dirty="0" smtClean="0"/>
              <a:t>lijvend 8 premolaren en 4 molaren extra </a:t>
            </a:r>
          </a:p>
          <a:p>
            <a:r>
              <a:rPr lang="nl-NL" dirty="0" smtClean="0"/>
              <a:t>Melkmolaren worden opgevolgd door premolaren van blijvend gebit</a:t>
            </a:r>
          </a:p>
          <a:p>
            <a:r>
              <a:rPr lang="nl-NL" dirty="0" smtClean="0"/>
              <a:t>Molaren worden van het blijvend gebit komen ‘erbij’</a:t>
            </a:r>
          </a:p>
        </p:txBody>
      </p:sp>
    </p:spTree>
    <p:extLst>
      <p:ext uri="{BB962C8B-B14F-4D97-AF65-F5344CB8AC3E}">
        <p14:creationId xmlns:p14="http://schemas.microsoft.com/office/powerpoint/2010/main" val="164236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312776" cy="114300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Onderdelen van de gebitselementen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>
            <a:normAutofit/>
          </a:bodyPr>
          <a:lstStyle/>
          <a:p>
            <a:r>
              <a:rPr lang="nl-NL" dirty="0" smtClean="0"/>
              <a:t>Elke tand of kies bestaat uit een kroon en een wortel</a:t>
            </a:r>
          </a:p>
          <a:p>
            <a:r>
              <a:rPr lang="nl-NL" dirty="0" smtClean="0"/>
              <a:t>De kroon is bedekt met glazuur</a:t>
            </a:r>
          </a:p>
          <a:p>
            <a:r>
              <a:rPr lang="nl-NL" dirty="0" smtClean="0"/>
              <a:t>Glazuur is het </a:t>
            </a:r>
            <a:r>
              <a:rPr lang="nl-NL" b="1" dirty="0" smtClean="0"/>
              <a:t>hardste substantie </a:t>
            </a:r>
            <a:r>
              <a:rPr lang="nl-NL" dirty="0" smtClean="0"/>
              <a:t>die zich in het menselijk lichaam bevindt</a:t>
            </a:r>
          </a:p>
          <a:p>
            <a:r>
              <a:rPr lang="nl-NL" dirty="0" smtClean="0"/>
              <a:t>De kroon vormt het bovenste gedeelte van een tand of kies</a:t>
            </a:r>
          </a:p>
          <a:p>
            <a:r>
              <a:rPr lang="nl-NL" dirty="0" smtClean="0"/>
              <a:t>Onderste deel is de wortel</a:t>
            </a:r>
          </a:p>
          <a:p>
            <a:r>
              <a:rPr lang="nl-NL" dirty="0" smtClean="0"/>
              <a:t>De wortel is aan de buitenkant bedekt met wortelcement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2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15616" y="1412776"/>
            <a:ext cx="3419856" cy="4321656"/>
          </a:xfrm>
        </p:spPr>
        <p:txBody>
          <a:bodyPr>
            <a:normAutofit/>
          </a:bodyPr>
          <a:lstStyle/>
          <a:p>
            <a:r>
              <a:rPr lang="nl-NL" sz="2000" dirty="0" smtClean="0"/>
              <a:t>Plaats waar kroon en wortel bij elkaar komen is de </a:t>
            </a:r>
            <a:r>
              <a:rPr lang="nl-NL" sz="2000" b="1" dirty="0" smtClean="0"/>
              <a:t>glazuur cementgrens =</a:t>
            </a:r>
          </a:p>
          <a:p>
            <a:pPr marL="114300" indent="0">
              <a:buNone/>
            </a:pPr>
            <a:r>
              <a:rPr lang="nl-NL" sz="2000" i="1" dirty="0" smtClean="0"/>
              <a:t>             </a:t>
            </a:r>
            <a:r>
              <a:rPr lang="nl-NL" sz="2000" b="1" i="1" dirty="0" smtClean="0"/>
              <a:t>tandhals-cervix</a:t>
            </a:r>
          </a:p>
          <a:p>
            <a:pPr marL="114300" indent="0">
              <a:buNone/>
            </a:pPr>
            <a:endParaRPr lang="nl-NL" sz="2000" dirty="0" smtClean="0"/>
          </a:p>
          <a:p>
            <a:pPr marL="114300" indent="0">
              <a:buNone/>
            </a:pPr>
            <a:endParaRPr lang="nl-NL" sz="2000" dirty="0"/>
          </a:p>
          <a:p>
            <a:pPr marL="114300" indent="0">
              <a:buNone/>
            </a:pPr>
            <a:endParaRPr lang="nl-NL" sz="2000" dirty="0" smtClean="0"/>
          </a:p>
          <a:p>
            <a:pPr marL="114300" indent="0">
              <a:buNone/>
            </a:pPr>
            <a:endParaRPr lang="nl-NL" sz="2000" dirty="0" smtClean="0"/>
          </a:p>
          <a:p>
            <a:r>
              <a:rPr lang="nl-NL" sz="2000" dirty="0" smtClean="0"/>
              <a:t>Tandhals is als duidelijke lijn zichtbaar</a:t>
            </a:r>
            <a:endParaRPr lang="nl-NL" sz="2000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92" t="19918" r="1418" b="17563"/>
          <a:stretch/>
        </p:blipFill>
        <p:spPr>
          <a:xfrm>
            <a:off x="5148064" y="764704"/>
            <a:ext cx="2376264" cy="2494071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4" t="25171" r="34328" b="23274"/>
          <a:stretch/>
        </p:blipFill>
        <p:spPr>
          <a:xfrm>
            <a:off x="4716016" y="3789040"/>
            <a:ext cx="3518990" cy="231607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39552" y="188640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Hoofddelen van een gebitselement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39886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ngrenzend">
  <a:themeElements>
    <a:clrScheme name="Aangrenzend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toor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angrenzend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393</TotalTime>
  <Words>850</Words>
  <Application>Microsoft Office PowerPoint</Application>
  <PresentationFormat>Diavoorstelling (4:3)</PresentationFormat>
  <Paragraphs>181</Paragraphs>
  <Slides>24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Aangrenzend</vt:lpstr>
      <vt:lpstr>Gebitskenmerken</vt:lpstr>
      <vt:lpstr>Namen en begrippen</vt:lpstr>
      <vt:lpstr>Verschillende gebitselementen</vt:lpstr>
      <vt:lpstr>  </vt:lpstr>
      <vt:lpstr>PowerPoint-presentatie</vt:lpstr>
      <vt:lpstr>PowerPoint-presentatie</vt:lpstr>
      <vt:lpstr>Verschillen?  Het verschil in de 12 elementen </vt:lpstr>
      <vt:lpstr>Onderdelen van de gebitselementen</vt:lpstr>
      <vt:lpstr>PowerPoint-presentatie</vt:lpstr>
      <vt:lpstr>PowerPoint-presentatie</vt:lpstr>
      <vt:lpstr>Morfologie </vt:lpstr>
      <vt:lpstr>Even de kenmerken, zie afbeelding lesboek </vt:lpstr>
      <vt:lpstr>Zijvlakken (buitenkant) </vt:lpstr>
      <vt:lpstr>PowerPoint-presentatie</vt:lpstr>
      <vt:lpstr>Voorste en achterste vlakken</vt:lpstr>
      <vt:lpstr>Röntgenfoto</vt:lpstr>
      <vt:lpstr>PowerPoint-presentatie</vt:lpstr>
      <vt:lpstr>Bovenste vlakken:  -occlusaal -incisale</vt:lpstr>
      <vt:lpstr>Overige morfologische kenmerken</vt:lpstr>
      <vt:lpstr>PowerPoint-presentatie</vt:lpstr>
      <vt:lpstr>PowerPoint-presentatie</vt:lpstr>
      <vt:lpstr> Fossa</vt:lpstr>
      <vt:lpstr>Fissuren, die ken je vast!</vt:lpstr>
      <vt:lpstr>Huiswerk / maakwerk</vt:lpstr>
    </vt:vector>
  </TitlesOfParts>
  <Company>Noorderpoort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Anatomie en Pathologie van het gebit</dc:title>
  <dc:creator>gebruiker;J. van den Berg</dc:creator>
  <cp:lastModifiedBy>Sprenger-van den Berg,J.</cp:lastModifiedBy>
  <cp:revision>45</cp:revision>
  <dcterms:created xsi:type="dcterms:W3CDTF">2012-08-28T19:15:14Z</dcterms:created>
  <dcterms:modified xsi:type="dcterms:W3CDTF">2016-09-20T08:10:35Z</dcterms:modified>
</cp:coreProperties>
</file>